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9"/>
  </p:notesMasterIdLst>
  <p:handoutMasterIdLst>
    <p:handoutMasterId r:id="rId20"/>
  </p:handoutMasterIdLst>
  <p:sldIdLst>
    <p:sldId id="256" r:id="rId8"/>
    <p:sldId id="271" r:id="rId9"/>
    <p:sldId id="322" r:id="rId10"/>
    <p:sldId id="336" r:id="rId11"/>
    <p:sldId id="337" r:id="rId12"/>
    <p:sldId id="338" r:id="rId13"/>
    <p:sldId id="339" r:id="rId14"/>
    <p:sldId id="340" r:id="rId15"/>
    <p:sldId id="341" r:id="rId16"/>
    <p:sldId id="324" r:id="rId17"/>
    <p:sldId id="305" r:id="rId18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22"/>
            <p14:sldId id="336"/>
            <p14:sldId id="337"/>
            <p14:sldId id="338"/>
            <p14:sldId id="339"/>
            <p14:sldId id="340"/>
            <p14:sldId id="341"/>
            <p14:sldId id="324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5623" autoAdjust="0"/>
  </p:normalViewPr>
  <p:slideViewPr>
    <p:cSldViewPr>
      <p:cViewPr varScale="1">
        <p:scale>
          <a:sx n="129" d="100"/>
          <a:sy n="129" d="100"/>
        </p:scale>
        <p:origin x="966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8527FB-FE76-4084-A4B5-73CF53F7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Day 1: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8F02B-60BE-4335-BB92-C63482ECEC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56A58-A590-4E80-B82C-74619FEBD2E3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2BD18-F090-4BB2-850A-B963921B9F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3B56E-F6E0-4949-A734-CFDAEC45A3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7BCAE-15DD-4BC9-B0C3-7AE0B233A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9273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1: Review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7E0C-7E83-43EC-A4D1-094D0725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87EEA3-1ED5-47DC-AF04-7F2FC430074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1: Review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some additional reading about the web … on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0CC14-43A1-4FBD-BCB5-30404BFB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36FA928-ECE0-4D4C-80AD-DDD69936A485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1: Review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409F-30C1-4153-A81E-9036E16E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9A39BC0-89FA-403C-B798-8FC03FCDDEE8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1: Review</a:t>
            </a:r>
          </a:p>
        </p:txBody>
      </p:sp>
    </p:spTree>
    <p:extLst>
      <p:ext uri="{BB962C8B-B14F-4D97-AF65-F5344CB8AC3E}">
        <p14:creationId xmlns:p14="http://schemas.microsoft.com/office/powerpoint/2010/main" val="273098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E795B-6121-46D2-85A9-F8241AEA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ECDBDEDA-B2A4-4C34-88CF-BF65D823C7AD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1: Review</a:t>
            </a:r>
          </a:p>
        </p:txBody>
      </p:sp>
    </p:spTree>
    <p:extLst>
      <p:ext uri="{BB962C8B-B14F-4D97-AF65-F5344CB8AC3E}">
        <p14:creationId xmlns:p14="http://schemas.microsoft.com/office/powerpoint/2010/main" val="4140102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DF557-7135-4E2B-B31C-E4F6D0DF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154F460-608A-4B22-8FFE-4F74FE171CE7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1: Review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 Oriented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killdrick.github.io/easy6502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ry_of_programming_languag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History of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219200"/>
            <a:ext cx="3571186" cy="23621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REPL</a:t>
            </a:r>
          </a:p>
        </p:txBody>
      </p:sp>
      <p:pic>
        <p:nvPicPr>
          <p:cNvPr id="8" name="Picture 7" descr="A person standing in a room&#10;&#10;Description automatically generated">
            <a:extLst>
              <a:ext uri="{FF2B5EF4-FFF2-40B4-BE49-F238E27FC236}">
                <a16:creationId xmlns:a16="http://schemas.microsoft.com/office/drawing/2014/main" id="{A3A62E04-D50D-4164-A351-603FB8AEBA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95" y="1211262"/>
            <a:ext cx="4191473" cy="279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C482-DEB7-49D0-9F77-CD7F7AB1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B5323-4F13-45E9-ABFB-8A18E12E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54548-B84A-4DF2-BF1B-4CE40DF5D785}"/>
              </a:ext>
            </a:extLst>
          </p:cNvPr>
          <p:cNvSpPr/>
          <p:nvPr/>
        </p:nvSpPr>
        <p:spPr>
          <a:xfrm>
            <a:off x="609600" y="749145"/>
            <a:ext cx="7696200" cy="4038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C642B-E1E1-45C6-9E6E-709B8CD76AAC}"/>
              </a:ext>
            </a:extLst>
          </p:cNvPr>
          <p:cNvSpPr txBox="1"/>
          <p:nvPr/>
        </p:nvSpPr>
        <p:spPr>
          <a:xfrm>
            <a:off x="838200" y="726631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Command Prompt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DEAE7-AA23-4539-A9AA-7841D3A611ED}"/>
              </a:ext>
            </a:extLst>
          </p:cNvPr>
          <p:cNvSpPr txBox="1"/>
          <p:nvPr/>
        </p:nvSpPr>
        <p:spPr>
          <a:xfrm>
            <a:off x="609600" y="1029298"/>
            <a:ext cx="7696200" cy="37522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C:\UAH&gt;py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3.6.4 (v3.6.4:d48eceb, Dec 19 2017, 06:54:40) [MSC v.1900 64 bit (AMD64)] on win32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 "help", "copyright", "credits" or "license" for more information.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1+2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print(5+5)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for x in range(2,5):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...     print(x)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quit()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C:\UAH&gt;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7B96AC-17A5-4207-8ADA-99FF13B9DB0C}"/>
              </a:ext>
            </a:extLst>
          </p:cNvPr>
          <p:cNvGrpSpPr/>
          <p:nvPr/>
        </p:nvGrpSpPr>
        <p:grpSpPr>
          <a:xfrm>
            <a:off x="7467600" y="836977"/>
            <a:ext cx="656590" cy="161894"/>
            <a:chOff x="7004050" y="2663326"/>
            <a:chExt cx="656590" cy="1618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203535-AC76-4495-90B5-CB91109501DC}"/>
                </a:ext>
              </a:extLst>
            </p:cNvPr>
            <p:cNvSpPr/>
            <p:nvPr/>
          </p:nvSpPr>
          <p:spPr>
            <a:xfrm>
              <a:off x="7239000" y="2663326"/>
              <a:ext cx="152400" cy="161894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30EFBA-4C5D-4301-8287-8BC94A59738A}"/>
                </a:ext>
              </a:extLst>
            </p:cNvPr>
            <p:cNvGrpSpPr/>
            <p:nvPr/>
          </p:nvGrpSpPr>
          <p:grpSpPr>
            <a:xfrm>
              <a:off x="7531100" y="2679053"/>
              <a:ext cx="129540" cy="127647"/>
              <a:chOff x="5334000" y="1471484"/>
              <a:chExt cx="381000" cy="338265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1CF30C1-F104-4AD5-AF18-0EB57051D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471E6E-81F1-44CB-B4CF-879E3FC39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AC3D8A-5AC2-47B4-9B2A-4A0D94238C7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50" y="2742750"/>
              <a:ext cx="11430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3D9252E-6226-4BB3-9EA8-3D38E4A6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28" y="792597"/>
            <a:ext cx="191383" cy="1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6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80E575-07BB-4EDD-BF4E-5F84A18BE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208230"/>
            <a:ext cx="2401664" cy="283501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982980"/>
            <a:ext cx="6629400" cy="2971800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https://skilldrick.github.io/easy6502/</a:t>
            </a:r>
            <a:r>
              <a:rPr lang="en-US" dirty="0"/>
              <a:t> and write some 6502</a:t>
            </a:r>
          </a:p>
          <a:p>
            <a:r>
              <a:rPr lang="en-US" dirty="0"/>
              <a:t>Look at some of the computer archeology work</a:t>
            </a:r>
          </a:p>
          <a:p>
            <a:r>
              <a:rPr lang="en-US" dirty="0"/>
              <a:t>Look at the disassembly of a Java program. Of a Python program. Of a C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https://en.wikipedia.org/wiki/History_of_programming_languages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026" name="Picture 2" descr="C:\Users\tophe\AppData\Local\Temp\SNAGHTML1987528a.PNG">
            <a:extLst>
              <a:ext uri="{FF2B5EF4-FFF2-40B4-BE49-F238E27FC236}">
                <a16:creationId xmlns:a16="http://schemas.microsoft.com/office/drawing/2014/main" id="{EDBA57B8-DC55-4336-B42C-8658D448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75572"/>
            <a:ext cx="7010400" cy="26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2E11-B045-4647-8A11-4557C5D6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37A4B-F6E0-4EFC-A502-7D080107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075EE4-3DE0-4224-B581-9D4B02D0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pseudo language, brief mention of registers. Focus: memory addressing, instructions, </a:t>
            </a:r>
            <a:r>
              <a:rPr lang="en-US" dirty="0" err="1"/>
              <a:t>goto</a:t>
            </a:r>
            <a:r>
              <a:rPr lang="en-US" dirty="0"/>
              <a:t>, conditional, subroutines, indirect jumps, stacks. All these concepts drive the hearts of upper level languages – and the OO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primitively simple. So simple it is amazing that anything of complexity can be built from them. Our high-level languages hide the tediousness, but you can see the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Simple program with one routine. Show stack. Show heap. Show conditionals (and GOTOs)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7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DBFD-9EC6-4CAA-B4B5-BB88C969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D5A1-6072-457E-9F3A-7FAFD796C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BASIC lets us give names to the memory addresses. Lets us write compound expressions that are systematically broken down into smaller serial units.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concept of a stack here. No local variables or passing parameters or returning a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Interpreted. Not really running native code. Python and JS do this too.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FA36D-0BB7-4670-A16F-1B1FB3EF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76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D85E-E0D2-4313-A7E3-92FEFF37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08991-A2D4-41F9-B102-3B8829BA3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Compiles. Code becomes a program that runs on the processor in its native language.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Still no stack or locals. Hiding the indexing, addresses, expressions, and control flow.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Breaking program up into reusable modules. STRUCTURED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F9C66-37D5-4274-AA83-D1633A5D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0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07B3-4C9B-46B0-B5DE-CC2540E6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D25A1-67C6-4556-9FAE-DAB37F9E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Locals on the stack. Allows recursion.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to be confused with structured programming, added structures: the ability to build up data types (similar to building up functions). Ability to talk to the smaller pieces of a larger type. As if these larger types were their own isolated memory spaces.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Pointers to functions (</a:t>
            </a:r>
            <a:r>
              <a:rPr lang="en-US" dirty="0" err="1"/>
              <a:t>functors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CEBC3-0397-40FD-BC90-94D318F6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6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F291-BAF0-4647-8523-C3A83643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(Encapsulation)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6975-3051-4517-8CB0-0234A4321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Lots of functions to work on data structures. Pass the pointer to the data as the first element. (reference up coming materials – this is just an overview).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C++ lets you move the functions into the structures to keep things together. Class (private). Same thing. Convert “class” to “struct” and you get the exact same code.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if these little objects in memory are islands of functionality and memory. Flip around the call code. Object first … as if calling a function within the tiny memory space. (But we know it isn’t).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3DFCC-78D4-4F40-BE18-405BE1DB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6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61892-9CCD-4F96-8DC3-A1455E1E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(Virtual Pointer Table)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A6C5-6A8D-4152-A96B-A7A08DECE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Calling a function indirectly. I don’t know the address, but the object can tell me. Changes the calling code considerably. Allows different objects to implement “</a:t>
            </a:r>
            <a:r>
              <a:rPr lang="en-US" dirty="0" err="1"/>
              <a:t>writeByte</a:t>
            </a:r>
            <a:r>
              <a:rPr lang="en-US" dirty="0"/>
              <a:t>” and “</a:t>
            </a:r>
            <a:r>
              <a:rPr lang="en-US" dirty="0" err="1"/>
              <a:t>readByte</a:t>
            </a:r>
            <a:r>
              <a:rPr lang="en-US" dirty="0"/>
              <a:t>” in different ways. To screen? To disk? To socket? The caller calls the function by name without knowing exactly what it does.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Assembly programmers have been doing this for years. A jump table of functions. BIOS functions that might move around (but not the jump table). C++: some are virtual some aren’t. Only code – not data (java same).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in the memory of an object we have a virtual pointer table. C++ and Java, the table is fixed (all objects of a type share it). Java everything is virtual.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4C155-6081-41DD-ACFA-CDB353E7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5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66A0-F96C-4813-B918-A2DF61C4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JS (Dynamic)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DA7CC-6BC9-4880-8928-A4276B5E0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and JS allow you to change the pointer to the function at runtime. Do this for awhile, then switch it up.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Everything (even data) is associative. Always look at a map to get data/function. Runtime-OO. Just wire up the objects and let them go. No up-front compile checking.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4B08C-4AB3-49C4-B9E2-05F60AF2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032224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11221</TotalTime>
  <Words>808</Words>
  <Application>Microsoft Office PowerPoint</Application>
  <PresentationFormat>On-screen Show (16:9)</PresentationFormat>
  <Paragraphs>96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History of Programming</vt:lpstr>
      <vt:lpstr>See Also</vt:lpstr>
      <vt:lpstr>Assembly Language</vt:lpstr>
      <vt:lpstr>BASIC</vt:lpstr>
      <vt:lpstr>FORTRAN</vt:lpstr>
      <vt:lpstr>C</vt:lpstr>
      <vt:lpstr>C++ (Encapsulation)</vt:lpstr>
      <vt:lpstr>C++ (Virtual Pointer Table)</vt:lpstr>
      <vt:lpstr>Python and JS (Dynamic)</vt:lpstr>
      <vt:lpstr>The Command Line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390</cp:revision>
  <cp:lastPrinted>2018-07-29T22:11:05Z</cp:lastPrinted>
  <dcterms:created xsi:type="dcterms:W3CDTF">2015-07-04T21:12:26Z</dcterms:created>
  <dcterms:modified xsi:type="dcterms:W3CDTF">2019-07-05T21:28:33Z</dcterms:modified>
</cp:coreProperties>
</file>